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embeddedFontLst>
    <p:embeddedFont>
      <p:font typeface="Nunito SemiBold"/>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bold.fntdata"/><Relationship Id="rId12" Type="http://schemas.openxmlformats.org/officeDocument/2006/relationships/font" Target="fonts/Nunito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boldItalic.fntdata"/><Relationship Id="rId14" Type="http://schemas.openxmlformats.org/officeDocument/2006/relationships/font" Target="fonts/NunitoSemiBold-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 Target="slides/slide1.xml"/><Relationship Id="rId19" Type="http://schemas.openxmlformats.org/officeDocument/2006/relationships/font" Target="fonts/Nunito-boldItalic.fntdata"/><Relationship Id="rId6" Type="http://schemas.openxmlformats.org/officeDocument/2006/relationships/slide" Target="slides/slide2.xml"/><Relationship Id="rId18" Type="http://schemas.openxmlformats.org/officeDocument/2006/relationships/font" Target="fonts/Nuni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aae46477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aae46477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8aae46477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aae4647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aae4647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8aae4647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aae46477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aae46477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8aae46477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44cb1dd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44cb1dd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c44cb1dd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06350" y="26178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Tablet protection from Sunlight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Problem statement</a:t>
            </a:r>
            <a:endParaRPr/>
          </a:p>
        </p:txBody>
      </p:sp>
      <p:sp>
        <p:nvSpPr>
          <p:cNvPr id="171" name="Google Shape;171;p20"/>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2" name="Google Shape;172;p20"/>
          <p:cNvSpPr txBox="1"/>
          <p:nvPr/>
        </p:nvSpPr>
        <p:spPr>
          <a:xfrm>
            <a:off x="256275" y="1126050"/>
            <a:ext cx="7654500" cy="48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800">
                <a:solidFill>
                  <a:srgbClr val="222222"/>
                </a:solidFill>
                <a:highlight>
                  <a:srgbClr val="FFFFFF"/>
                </a:highlight>
                <a:latin typeface="Nunito"/>
                <a:ea typeface="Nunito"/>
                <a:cs typeface="Nunito"/>
                <a:sym typeface="Nunito"/>
              </a:rPr>
              <a:t>Field Report</a:t>
            </a:r>
            <a:endParaRPr b="1"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Clr>
                <a:schemeClr val="dk1"/>
              </a:buClr>
              <a:buSzPts val="1100"/>
              <a:buFont typeface="Arial"/>
              <a:buNone/>
            </a:pPr>
            <a:r>
              <a:rPr lang="en-US" sz="1800">
                <a:solidFill>
                  <a:srgbClr val="222222"/>
                </a:solidFill>
                <a:highlight>
                  <a:srgbClr val="FFFFFF"/>
                </a:highlight>
                <a:latin typeface="Nunito"/>
                <a:ea typeface="Nunito"/>
                <a:cs typeface="Nunito"/>
                <a:sym typeface="Nunito"/>
              </a:rPr>
              <a:t>1. KOKOpoint tablet was found dim and blank with dull blue colored stripes.</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Clr>
                <a:schemeClr val="dk1"/>
              </a:buClr>
              <a:buSzPts val="1100"/>
              <a:buFont typeface="Arial"/>
              <a:buNone/>
            </a:pPr>
            <a:r>
              <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None/>
            </a:pPr>
            <a:r>
              <a:rPr lang="en-US" sz="1800">
                <a:solidFill>
                  <a:srgbClr val="222222"/>
                </a:solidFill>
                <a:highlight>
                  <a:srgbClr val="FFFFFF"/>
                </a:highlight>
                <a:latin typeface="Nunito"/>
                <a:ea typeface="Nunito"/>
                <a:cs typeface="Nunito"/>
                <a:sym typeface="Nunito"/>
              </a:rPr>
              <a:t>2. The tablet was restarted, connectivity got restored just for few seconds before the tablet went totally blank with a yellow color.</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None/>
            </a:pPr>
            <a:r>
              <a:t/>
            </a:r>
            <a:endParaRPr sz="1800">
              <a:solidFill>
                <a:srgbClr val="12344D"/>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None/>
            </a:pPr>
            <a:r>
              <a:t/>
            </a:r>
            <a:endParaRPr b="1" sz="1800">
              <a:solidFill>
                <a:srgbClr val="222222"/>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lnSpc>
                <a:spcPct val="115000"/>
              </a:lnSpc>
              <a:spcBef>
                <a:spcPts val="1100"/>
              </a:spcBef>
              <a:spcAft>
                <a:spcPts val="0"/>
              </a:spcAft>
              <a:buClr>
                <a:schemeClr val="dk1"/>
              </a:buClr>
              <a:buSzPts val="1100"/>
              <a:buFont typeface="Arial"/>
              <a:buNone/>
            </a:pPr>
            <a:r>
              <a:t/>
            </a:r>
            <a:endParaRPr sz="1800">
              <a:solidFill>
                <a:srgbClr val="222222"/>
              </a:solidFill>
              <a:highlight>
                <a:srgbClr val="FFFFFF"/>
              </a:highlight>
              <a:latin typeface="Nunito"/>
              <a:ea typeface="Nunito"/>
              <a:cs typeface="Nunito"/>
              <a:sym typeface="Nunito"/>
            </a:endParaRPr>
          </a:p>
          <a:p>
            <a:pPr indent="0" lvl="0" marL="0" rtl="0" algn="l">
              <a:spcBef>
                <a:spcPts val="1100"/>
              </a:spcBef>
              <a:spcAft>
                <a:spcPts val="0"/>
              </a:spcAft>
              <a:buNone/>
            </a:pPr>
            <a:r>
              <a:t/>
            </a:r>
            <a:endParaRPr sz="1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 analysis</a:t>
            </a:r>
            <a:endParaRPr/>
          </a:p>
        </p:txBody>
      </p:sp>
      <p:sp>
        <p:nvSpPr>
          <p:cNvPr id="179" name="Google Shape;179;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0" name="Google Shape;180;p21"/>
          <p:cNvSpPr txBox="1"/>
          <p:nvPr/>
        </p:nvSpPr>
        <p:spPr>
          <a:xfrm>
            <a:off x="157125" y="1076850"/>
            <a:ext cx="5947500" cy="499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highlight>
                  <a:srgbClr val="FFFFFF"/>
                </a:highlight>
                <a:latin typeface="Nunito"/>
                <a:ea typeface="Nunito"/>
                <a:cs typeface="Nunito"/>
                <a:sym typeface="Nunito"/>
              </a:rPr>
              <a:t>Liquid Crystal Displays use organic components that are susceptible to UV and IR. These bandwidths of radiation have an observable impact on the organic components in LCDs. Extended exposure has been known to cause a color shift and a washed out look to images displayed with the LCD.</a:t>
            </a:r>
            <a:endParaRPr sz="18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highlight>
                  <a:srgbClr val="FFFFFF"/>
                </a:highlight>
                <a:latin typeface="Nunito"/>
                <a:ea typeface="Nunito"/>
                <a:cs typeface="Nunito"/>
                <a:sym typeface="Nunito"/>
              </a:rPr>
              <a:t> </a:t>
            </a:r>
            <a:endParaRPr sz="18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800">
                <a:solidFill>
                  <a:schemeClr val="dk1"/>
                </a:solidFill>
                <a:highlight>
                  <a:srgbClr val="FFFFFF"/>
                </a:highlight>
                <a:latin typeface="Nunito"/>
                <a:ea typeface="Nunito"/>
                <a:cs typeface="Nunito"/>
                <a:sym typeface="Nunito"/>
              </a:rPr>
              <a:t>Over time the UV and IR radiation degrade the organic components causing them to fail to function properly.</a:t>
            </a:r>
            <a:endParaRPr sz="18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highlight>
                  <a:srgbClr val="FFFFFF"/>
                </a:highlight>
                <a:latin typeface="Nunito"/>
                <a:ea typeface="Nunito"/>
                <a:cs typeface="Nunito"/>
                <a:sym typeface="Nunito"/>
              </a:rPr>
              <a:t>Manufacturer Recommendation</a:t>
            </a:r>
            <a:r>
              <a:rPr lang="en-US" sz="1800">
                <a:solidFill>
                  <a:schemeClr val="dk1"/>
                </a:solidFill>
                <a:highlight>
                  <a:srgbClr val="FFFFFF"/>
                </a:highlight>
                <a:latin typeface="Nunito"/>
                <a:ea typeface="Nunito"/>
                <a:cs typeface="Nunito"/>
                <a:sym typeface="Nunito"/>
              </a:rPr>
              <a:t>: Keep away from excess temperature(</a:t>
            </a:r>
            <a:r>
              <a:rPr lang="en-US" sz="1750">
                <a:solidFill>
                  <a:srgbClr val="222222"/>
                </a:solidFill>
                <a:highlight>
                  <a:srgbClr val="FFFFFF"/>
                </a:highlight>
                <a:latin typeface="Nunito"/>
                <a:ea typeface="Nunito"/>
                <a:cs typeface="Nunito"/>
                <a:sym typeface="Nunito"/>
              </a:rPr>
              <a:t>50°C above) &amp; too cold(-1</a:t>
            </a:r>
            <a:r>
              <a:rPr lang="en-US" sz="1750">
                <a:solidFill>
                  <a:srgbClr val="222222"/>
                </a:solidFill>
                <a:highlight>
                  <a:srgbClr val="FFFFFF"/>
                </a:highlight>
                <a:latin typeface="Nunito"/>
                <a:ea typeface="Nunito"/>
                <a:cs typeface="Nunito"/>
                <a:sym typeface="Nunito"/>
              </a:rPr>
              <a:t>0°C Below) </a:t>
            </a:r>
            <a:endParaRPr sz="25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800">
              <a:latin typeface="Nunito"/>
              <a:ea typeface="Nunito"/>
              <a:cs typeface="Nunito"/>
              <a:sym typeface="Nunito"/>
            </a:endParaRPr>
          </a:p>
        </p:txBody>
      </p:sp>
      <p:pic>
        <p:nvPicPr>
          <p:cNvPr id="181" name="Google Shape;181;p21"/>
          <p:cNvPicPr preferRelativeResize="0"/>
          <p:nvPr/>
        </p:nvPicPr>
        <p:blipFill>
          <a:blip r:embed="rId3">
            <a:alphaModFix/>
          </a:blip>
          <a:stretch>
            <a:fillRect/>
          </a:stretch>
        </p:blipFill>
        <p:spPr>
          <a:xfrm>
            <a:off x="6448425" y="1129738"/>
            <a:ext cx="5743575" cy="4885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solution - 1</a:t>
            </a:r>
            <a:endParaRPr/>
          </a:p>
        </p:txBody>
      </p:sp>
      <p:sp>
        <p:nvSpPr>
          <p:cNvPr id="188" name="Google Shape;188;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89" name="Google Shape;189;p22"/>
          <p:cNvPicPr preferRelativeResize="0"/>
          <p:nvPr/>
        </p:nvPicPr>
        <p:blipFill>
          <a:blip r:embed="rId3">
            <a:alphaModFix/>
          </a:blip>
          <a:stretch>
            <a:fillRect/>
          </a:stretch>
        </p:blipFill>
        <p:spPr>
          <a:xfrm>
            <a:off x="5876750" y="1125325"/>
            <a:ext cx="6143124" cy="4607351"/>
          </a:xfrm>
          <a:prstGeom prst="rect">
            <a:avLst/>
          </a:prstGeom>
          <a:noFill/>
          <a:ln>
            <a:noFill/>
          </a:ln>
        </p:spPr>
      </p:pic>
      <p:sp>
        <p:nvSpPr>
          <p:cNvPr id="190" name="Google Shape;190;p22"/>
          <p:cNvSpPr txBox="1"/>
          <p:nvPr/>
        </p:nvSpPr>
        <p:spPr>
          <a:xfrm>
            <a:off x="256275" y="1125300"/>
            <a:ext cx="5562900" cy="46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rgbClr val="222222"/>
                </a:solidFill>
                <a:highlight>
                  <a:srgbClr val="FFFFFF"/>
                </a:highlight>
                <a:latin typeface="Nunito"/>
                <a:ea typeface="Nunito"/>
                <a:cs typeface="Nunito"/>
                <a:sym typeface="Nunito"/>
              </a:rPr>
              <a:t>Glass Door</a:t>
            </a:r>
            <a:endParaRPr b="1" sz="1800" u="sng">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b="1" sz="1800" u="sng">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US" sz="1800">
                <a:solidFill>
                  <a:srgbClr val="222222"/>
                </a:solidFill>
                <a:highlight>
                  <a:srgbClr val="FFFFFF"/>
                </a:highlight>
                <a:latin typeface="Nunito"/>
                <a:ea typeface="Nunito"/>
                <a:cs typeface="Nunito"/>
                <a:sym typeface="Nunito"/>
              </a:rPr>
              <a:t>A glass door zoning </a:t>
            </a:r>
            <a:r>
              <a:rPr lang="en-US" sz="1800">
                <a:solidFill>
                  <a:srgbClr val="222222"/>
                </a:solidFill>
                <a:highlight>
                  <a:srgbClr val="FFFFFF"/>
                </a:highlight>
                <a:latin typeface="Nunito"/>
                <a:ea typeface="Nunito"/>
                <a:cs typeface="Nunito"/>
                <a:sym typeface="Nunito"/>
              </a:rPr>
              <a:t>in front</a:t>
            </a:r>
            <a:r>
              <a:rPr lang="en-US" sz="1800">
                <a:solidFill>
                  <a:srgbClr val="222222"/>
                </a:solidFill>
                <a:highlight>
                  <a:srgbClr val="FFFFFF"/>
                </a:highlight>
                <a:latin typeface="Nunito"/>
                <a:ea typeface="Nunito"/>
                <a:cs typeface="Nunito"/>
                <a:sym typeface="Nunito"/>
              </a:rPr>
              <a:t> of the KOKOpoint.</a:t>
            </a:r>
            <a:endParaRPr sz="18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lang="en-US" sz="1800">
                <a:solidFill>
                  <a:srgbClr val="222222"/>
                </a:solidFill>
                <a:highlight>
                  <a:srgbClr val="FFFFFF"/>
                </a:highlight>
                <a:latin typeface="Nunito"/>
                <a:ea typeface="Nunito"/>
                <a:cs typeface="Nunito"/>
                <a:sym typeface="Nunito"/>
              </a:rPr>
              <a:t>The entire KOKOpoint and other parts(Controller module) is protected from sunlight with the installation of a glass door.</a:t>
            </a:r>
            <a:endParaRPr sz="18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8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b="1" lang="en-US" sz="1800">
                <a:solidFill>
                  <a:srgbClr val="222222"/>
                </a:solidFill>
                <a:highlight>
                  <a:srgbClr val="FFFFFF"/>
                </a:highlight>
                <a:latin typeface="Nunito"/>
                <a:ea typeface="Nunito"/>
                <a:cs typeface="Nunito"/>
                <a:sym typeface="Nunito"/>
              </a:rPr>
              <a:t>Sourcing: Local -  </a:t>
            </a:r>
            <a:r>
              <a:rPr b="1" lang="en-US" sz="1800">
                <a:solidFill>
                  <a:srgbClr val="4A86E8"/>
                </a:solidFill>
                <a:highlight>
                  <a:srgbClr val="FFFFFF"/>
                </a:highlight>
                <a:latin typeface="Nunito"/>
                <a:ea typeface="Nunito"/>
                <a:cs typeface="Nunito"/>
                <a:sym typeface="Nunito"/>
              </a:rPr>
              <a:t>Work in progress</a:t>
            </a:r>
            <a:endParaRPr b="1" sz="1800">
              <a:solidFill>
                <a:srgbClr val="4A86E8"/>
              </a:solidFill>
              <a:highlight>
                <a:srgbClr val="FFFFFF"/>
              </a:highlight>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Possible solution - 2</a:t>
            </a:r>
            <a:endParaRPr/>
          </a:p>
        </p:txBody>
      </p:sp>
      <p:sp>
        <p:nvSpPr>
          <p:cNvPr id="197" name="Google Shape;197;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8" name="Google Shape;198;p23"/>
          <p:cNvSpPr txBox="1"/>
          <p:nvPr/>
        </p:nvSpPr>
        <p:spPr>
          <a:xfrm>
            <a:off x="101575" y="1143225"/>
            <a:ext cx="8086200" cy="50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highlight>
                  <a:srgbClr val="FFFFFF"/>
                </a:highlight>
                <a:latin typeface="Nunito"/>
                <a:ea typeface="Nunito"/>
                <a:cs typeface="Nunito"/>
                <a:sym typeface="Nunito"/>
              </a:rPr>
              <a:t>Film with a UV blocker</a:t>
            </a:r>
            <a:endParaRPr b="1" sz="23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8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rPr lang="en-US" sz="1800">
                <a:solidFill>
                  <a:schemeClr val="dk1"/>
                </a:solidFill>
                <a:highlight>
                  <a:srgbClr val="FFFFFF"/>
                </a:highlight>
              </a:rPr>
              <a:t> LCD’s are likely to be harmed by overheating due to excess </a:t>
            </a:r>
            <a:r>
              <a:rPr lang="en-US" sz="1800">
                <a:solidFill>
                  <a:schemeClr val="dk1"/>
                </a:solidFill>
                <a:highlight>
                  <a:srgbClr val="FFFFFF"/>
                </a:highlight>
              </a:rPr>
              <a:t>Infrared</a:t>
            </a:r>
            <a:r>
              <a:rPr lang="en-US" sz="1800">
                <a:solidFill>
                  <a:schemeClr val="dk1"/>
                </a:solidFill>
                <a:highlight>
                  <a:srgbClr val="FFFFFF"/>
                </a:highlight>
              </a:rPr>
              <a:t> radiation. The KOKOpoint tablet is intended to operate within a certain range of temperatures according to the manufacturer’s instructions and outdoor use can lead to higher than normal temperatures. </a:t>
            </a:r>
            <a:endParaRPr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a:p>
            <a:pPr indent="0" lvl="0" marL="0" rtl="0" algn="l">
              <a:spcBef>
                <a:spcPts val="0"/>
              </a:spcBef>
              <a:spcAft>
                <a:spcPts val="0"/>
              </a:spcAft>
              <a:buNone/>
            </a:pPr>
            <a:r>
              <a:rPr lang="en-US" sz="1800">
                <a:solidFill>
                  <a:schemeClr val="dk1"/>
                </a:solidFill>
                <a:highlight>
                  <a:srgbClr val="FFFFFF"/>
                </a:highlight>
              </a:rPr>
              <a:t>The display being exposed to excessive heat can cause the crystal to become isotropic and fail to perform properly. </a:t>
            </a:r>
            <a:endParaRPr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a:p>
            <a:pPr indent="0" lvl="0" marL="0" rtl="0" algn="l">
              <a:spcBef>
                <a:spcPts val="0"/>
              </a:spcBef>
              <a:spcAft>
                <a:spcPts val="0"/>
              </a:spcAft>
              <a:buNone/>
            </a:pPr>
            <a:r>
              <a:rPr lang="en-US" sz="1800">
                <a:solidFill>
                  <a:schemeClr val="dk1"/>
                </a:solidFill>
                <a:highlight>
                  <a:srgbClr val="FFFFFF"/>
                </a:highlight>
              </a:rPr>
              <a:t>A film can help alleviate these concerns as well by reducing the amount of infrared radiation that heats the display.</a:t>
            </a:r>
            <a:endParaRPr sz="1800">
              <a:solidFill>
                <a:schemeClr val="dk1"/>
              </a:solidFill>
              <a:highlight>
                <a:srgbClr val="FFFFFF"/>
              </a:highlight>
            </a:endParaRPr>
          </a:p>
          <a:p>
            <a:pPr indent="0" lvl="0" marL="0" rtl="0" algn="l">
              <a:spcBef>
                <a:spcPts val="0"/>
              </a:spcBef>
              <a:spcAft>
                <a:spcPts val="0"/>
              </a:spcAft>
              <a:buNone/>
            </a:pPr>
            <a:r>
              <a:t/>
            </a:r>
            <a:endParaRPr sz="1800">
              <a:solidFill>
                <a:schemeClr val="dk1"/>
              </a:solidFill>
              <a:highlight>
                <a:srgbClr val="FFFFFF"/>
              </a:highlight>
            </a:endParaRPr>
          </a:p>
          <a:p>
            <a:pPr indent="0" lvl="0" marL="0" rtl="0" algn="l">
              <a:spcBef>
                <a:spcPts val="0"/>
              </a:spcBef>
              <a:spcAft>
                <a:spcPts val="0"/>
              </a:spcAft>
              <a:buNone/>
            </a:pPr>
            <a:r>
              <a:rPr b="1" lang="en-US" sz="1800">
                <a:solidFill>
                  <a:schemeClr val="dk1"/>
                </a:solidFill>
                <a:highlight>
                  <a:srgbClr val="FFFFFF"/>
                </a:highlight>
              </a:rPr>
              <a:t>Sourcing - US, UK &amp; PRC - </a:t>
            </a:r>
            <a:r>
              <a:rPr b="1" lang="en-US" sz="1800">
                <a:solidFill>
                  <a:srgbClr val="4A86E8"/>
                </a:solidFill>
                <a:highlight>
                  <a:srgbClr val="FFFFFF"/>
                </a:highlight>
              </a:rPr>
              <a:t>Work In progress.</a:t>
            </a:r>
            <a:endParaRPr b="1" sz="1800">
              <a:solidFill>
                <a:srgbClr val="4A86E8"/>
              </a:solidFill>
              <a:highlight>
                <a:srgbClr val="FFFFFF"/>
              </a:highlight>
            </a:endParaRPr>
          </a:p>
        </p:txBody>
      </p:sp>
      <p:pic>
        <p:nvPicPr>
          <p:cNvPr id="199" name="Google Shape;199;p23"/>
          <p:cNvPicPr preferRelativeResize="0"/>
          <p:nvPr/>
        </p:nvPicPr>
        <p:blipFill>
          <a:blip r:embed="rId3">
            <a:alphaModFix/>
          </a:blip>
          <a:stretch>
            <a:fillRect/>
          </a:stretch>
        </p:blipFill>
        <p:spPr>
          <a:xfrm>
            <a:off x="8187775" y="1027750"/>
            <a:ext cx="3865700" cy="279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Possible solution - 3</a:t>
            </a:r>
            <a:endParaRPr/>
          </a:p>
        </p:txBody>
      </p:sp>
      <p:sp>
        <p:nvSpPr>
          <p:cNvPr id="206" name="Google Shape;206;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7" name="Google Shape;207;p24"/>
          <p:cNvSpPr txBox="1"/>
          <p:nvPr/>
        </p:nvSpPr>
        <p:spPr>
          <a:xfrm>
            <a:off x="276825" y="1330525"/>
            <a:ext cx="10595100" cy="109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300">
                <a:solidFill>
                  <a:schemeClr val="dk1"/>
                </a:solidFill>
                <a:highlight>
                  <a:schemeClr val="lt1"/>
                </a:highlight>
                <a:latin typeface="Nunito"/>
                <a:ea typeface="Nunito"/>
                <a:cs typeface="Nunito"/>
                <a:sym typeface="Nunito"/>
              </a:rPr>
              <a:t>White </a:t>
            </a:r>
            <a:r>
              <a:rPr b="1" lang="en-US" sz="2300">
                <a:solidFill>
                  <a:schemeClr val="dk1"/>
                </a:solidFill>
                <a:highlight>
                  <a:schemeClr val="lt1"/>
                </a:highlight>
                <a:latin typeface="Nunito"/>
                <a:ea typeface="Nunito"/>
                <a:cs typeface="Nunito"/>
                <a:sym typeface="Nunito"/>
              </a:rPr>
              <a:t>Canvas Curtain - 0.8m*1.2m(W*L)</a:t>
            </a:r>
            <a:endParaRPr b="1" sz="2300">
              <a:solidFill>
                <a:schemeClr val="dk1"/>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800">
                <a:solidFill>
                  <a:schemeClr val="dk1"/>
                </a:solidFill>
                <a:highlight>
                  <a:schemeClr val="lt1"/>
                </a:highlight>
              </a:rPr>
              <a:t>This is to cover the KP upto Screen Level.</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y.koech@kokonetworks.com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